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 id="268" r:id="rId11"/>
    <p:sldId id="271" r:id="rId12"/>
    <p:sldId id="270" r:id="rId13"/>
    <p:sldId id="272" r:id="rId14"/>
    <p:sldId id="274" r:id="rId15"/>
    <p:sldId id="273"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03/08/1446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03/08/1446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03/08/1446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03/08/1446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9796" y="1166143"/>
            <a:ext cx="7772400" cy="1470025"/>
          </a:xfrm>
        </p:spPr>
        <p:txBody>
          <a:bodyPr/>
          <a:lstStyle/>
          <a:p>
            <a:r>
              <a:rPr lang="en-US" dirty="0"/>
              <a:t>HAY</a:t>
            </a:r>
            <a:br>
              <a:rPr lang="en-US" dirty="0"/>
            </a:br>
            <a:endParaRPr lang="ar-IQ" dirty="0"/>
          </a:p>
        </p:txBody>
      </p:sp>
      <p:sp>
        <p:nvSpPr>
          <p:cNvPr id="3" name="عنوان فرعي 2"/>
          <p:cNvSpPr>
            <a:spLocks noGrp="1"/>
          </p:cNvSpPr>
          <p:nvPr>
            <p:ph type="subTitle"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696744"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91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Types </a:t>
            </a:r>
            <a:r>
              <a:rPr lang="en-US" dirty="0"/>
              <a:t>of feed that is made as a hay:</a:t>
            </a:r>
            <a:br>
              <a:rPr lang="en-US" dirty="0"/>
            </a:br>
            <a:endParaRPr lang="ar-IQ" dirty="0"/>
          </a:p>
        </p:txBody>
      </p:sp>
      <p:sp>
        <p:nvSpPr>
          <p:cNvPr id="3" name="عنصر نائب للمحتوى 2"/>
          <p:cNvSpPr>
            <a:spLocks noGrp="1"/>
          </p:cNvSpPr>
          <p:nvPr>
            <p:ph idx="1"/>
          </p:nvPr>
        </p:nvSpPr>
        <p:spPr/>
        <p:txBody>
          <a:bodyPr>
            <a:normAutofit/>
          </a:bodyPr>
          <a:lstStyle/>
          <a:p>
            <a:pPr lvl="1" algn="l"/>
            <a:r>
              <a:rPr lang="en-US" sz="2000" dirty="0"/>
              <a:t>Alfalfa</a:t>
            </a:r>
            <a:r>
              <a:rPr lang="ar-SA" sz="2000" dirty="0" smtClean="0"/>
              <a:t>البرسيم</a:t>
            </a:r>
            <a:endParaRPr lang="ar-IQ" sz="2000" dirty="0" smtClean="0"/>
          </a:p>
          <a:p>
            <a:pPr lvl="1" algn="l"/>
            <a:r>
              <a:rPr lang="ar-SA" sz="2400" dirty="0" smtClean="0"/>
              <a:t> </a:t>
            </a:r>
            <a:r>
              <a:rPr lang="en-US" sz="2400" dirty="0" smtClean="0"/>
              <a:t> </a:t>
            </a:r>
            <a:r>
              <a:rPr lang="en-US" sz="2400" dirty="0"/>
              <a:t>It is grown in alfalfa cultivation areas. , and its productivity is 3-4 tons/ </a:t>
            </a:r>
            <a:r>
              <a:rPr lang="en-US" sz="2400" dirty="0" err="1"/>
              <a:t>dunum</a:t>
            </a:r>
            <a:r>
              <a:rPr lang="en-US" sz="2400" dirty="0"/>
              <a:t>. The percentage of protein in it is less, as the percentage of crude protein is 2.8% in the flowering stage and 10.8% in energy in green clover. and replace Alfalfa hay for the same purposes. </a:t>
            </a:r>
          </a:p>
          <a:p>
            <a:pPr algn="l"/>
            <a:endParaRPr lang="ar-IQ"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89040"/>
            <a:ext cx="819101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6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rtl="0"/>
            <a:r>
              <a:rPr lang="en-US" dirty="0"/>
              <a:t>	Grass crops </a:t>
            </a:r>
            <a:r>
              <a:rPr lang="ar-IQ" dirty="0"/>
              <a:t>محاصيل الحشائش: </a:t>
            </a:r>
            <a:r>
              <a:rPr lang="en-US" dirty="0"/>
              <a:t>Most of the processed hay in the world, especially oats </a:t>
            </a:r>
            <a:r>
              <a:rPr lang="ar-IQ" dirty="0"/>
              <a:t>شوفان </a:t>
            </a:r>
            <a:r>
              <a:rPr lang="en-US" dirty="0"/>
              <a:t>and barley </a:t>
            </a:r>
            <a:r>
              <a:rPr lang="ar-IQ" dirty="0"/>
              <a:t>الشعير, </a:t>
            </a:r>
            <a:r>
              <a:rPr lang="en-US" dirty="0"/>
              <a:t>is grown in mixtures with leguminous crops </a:t>
            </a:r>
            <a:r>
              <a:rPr lang="ar-IQ" dirty="0"/>
              <a:t>المحاصيل البقولية  </a:t>
            </a:r>
            <a:r>
              <a:rPr lang="en-US" dirty="0"/>
              <a:t>to produce hay rich in both protein and energy. </a:t>
            </a:r>
            <a:endParaRPr lang="en-US" dirty="0" smtClean="0"/>
          </a:p>
          <a:p>
            <a:pPr marL="0" indent="0" algn="l" rtl="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09595"/>
            <a:ext cx="8352928" cy="243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431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endParaRPr lang="ar-IQ" dirty="0"/>
          </a:p>
        </p:txBody>
      </p:sp>
      <p:sp>
        <p:nvSpPr>
          <p:cNvPr id="3" name="عنصر نائب للمحتوى 2"/>
          <p:cNvSpPr>
            <a:spLocks noGrp="1"/>
          </p:cNvSpPr>
          <p:nvPr>
            <p:ph idx="1"/>
          </p:nvPr>
        </p:nvSpPr>
        <p:spPr/>
        <p:txBody>
          <a:bodyPr>
            <a:normAutofit/>
          </a:bodyPr>
          <a:lstStyle/>
          <a:p>
            <a:pPr marL="0" indent="0" algn="l" rtl="0">
              <a:buNone/>
            </a:pPr>
            <a:r>
              <a:rPr lang="en-US" sz="2800" dirty="0"/>
              <a:t>	Soybeans</a:t>
            </a:r>
            <a:r>
              <a:rPr lang="ar-SA" sz="2800" dirty="0"/>
              <a:t>فول الصويا </a:t>
            </a:r>
            <a:r>
              <a:rPr lang="en-US" sz="2800" dirty="0"/>
              <a:t> Its length is 30-80 cm. Its varieties are divided into several groups (yellow-green - brown - black-mixture). Plant composition: Stem and branches make up 25.45% of the plant, leaves make up 40.17%, pods 34.37% there are varieties for green fodder, straw, grain, or oil. </a:t>
            </a:r>
            <a:endParaRPr lang="en-US" sz="2800" dirty="0" smtClean="0"/>
          </a:p>
          <a:p>
            <a:pPr marL="0" indent="0" algn="l" rtl="0">
              <a:buNone/>
            </a:pPr>
            <a:endParaRPr lang="ar-IQ"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93096"/>
            <a:ext cx="61926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1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rtl="0"/>
            <a:r>
              <a:rPr lang="en-US" sz="2400" dirty="0"/>
              <a:t>Oats</a:t>
            </a:r>
            <a:r>
              <a:rPr lang="ar-IQ" sz="2400" dirty="0"/>
              <a:t> الشوفان </a:t>
            </a:r>
            <a:endParaRPr lang="ar-IQ" sz="2400" dirty="0" smtClean="0"/>
          </a:p>
          <a:p>
            <a:pPr marL="0" indent="0" algn="l">
              <a:buNone/>
            </a:pPr>
            <a:r>
              <a:rPr lang="ar-IQ" sz="2400" dirty="0" smtClean="0"/>
              <a:t> </a:t>
            </a:r>
            <a:r>
              <a:rPr lang="en-US" sz="2400" dirty="0"/>
              <a:t>: An annual plant of the grass crops is used as green fodder and hay for agricultural animals. Oat hay is low in protein. Its fodder value is good when it is grown as mixtures with leguminous crops as it leads to an increase in protein in the resulting hay. Early wetting in it leads to an increase in the proportion of energy and protein in it. </a:t>
            </a:r>
          </a:p>
          <a:p>
            <a:pPr algn="l" rtl="0"/>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5104"/>
            <a:ext cx="835292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8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692696"/>
            <a:ext cx="8229600" cy="4525963"/>
          </a:xfrm>
        </p:spPr>
        <p:txBody>
          <a:bodyPr>
            <a:normAutofit/>
          </a:bodyPr>
          <a:lstStyle/>
          <a:p>
            <a:pPr algn="l" rtl="0"/>
            <a:r>
              <a:rPr lang="en-US" sz="2000" dirty="0"/>
              <a:t>Barley</a:t>
            </a:r>
            <a:r>
              <a:rPr lang="ar-IQ" sz="2000" dirty="0"/>
              <a:t>الشعير </a:t>
            </a:r>
            <a:r>
              <a:rPr lang="en-US" sz="2000" dirty="0"/>
              <a:t>: It is usually grown in areas with low fertility and low humidity. The productivity of irrigated barley is 1.2-1.4 tons/</a:t>
            </a:r>
            <a:r>
              <a:rPr lang="en-US" sz="2000" dirty="0" err="1"/>
              <a:t>dunam</a:t>
            </a:r>
            <a:r>
              <a:rPr lang="en-US" sz="2000" dirty="0"/>
              <a:t>. Hay can be made from all barley varieties (six-row - two-row) and early weed for hay in early April at the beginning of flowering until the milky stage when good quality hay is produced. Its monster at the beginning of flowering gives hay the richest possible in energy and protein. The production of barley + vetch is equivalent to 30% of the production of a </a:t>
            </a:r>
            <a:r>
              <a:rPr lang="en-US" sz="2000" dirty="0" err="1"/>
              <a:t>dunum</a:t>
            </a:r>
            <a:r>
              <a:rPr lang="en-US" sz="2000" dirty="0"/>
              <a:t> of green fodder.</a:t>
            </a:r>
          </a:p>
          <a:p>
            <a:pPr algn="l" rtl="0"/>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892899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365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l" rtl="0"/>
            <a:r>
              <a:rPr lang="en-US" dirty="0"/>
              <a:t>Herbs  </a:t>
            </a:r>
            <a:r>
              <a:rPr lang="ar-IQ" dirty="0"/>
              <a:t>الاعشاب:</a:t>
            </a:r>
            <a:r>
              <a:rPr lang="en-US" dirty="0"/>
              <a:t>There are many types of herbs that grow naturally or are cultivated to produce green matter in animal husbandry farms, including: </a:t>
            </a:r>
          </a:p>
          <a:p>
            <a:pPr algn="l" rtl="0"/>
            <a:r>
              <a:rPr lang="en-US" dirty="0"/>
              <a:t>1- Grasses of the Grass family </a:t>
            </a:r>
            <a:r>
              <a:rPr lang="ar-IQ" dirty="0" smtClean="0"/>
              <a:t>عشب عائلة الحشائش - </a:t>
            </a:r>
            <a:r>
              <a:rPr lang="en-US" dirty="0" smtClean="0"/>
              <a:t>:Muammar </a:t>
            </a:r>
            <a:r>
              <a:rPr lang="en-US" dirty="0"/>
              <a:t>rye- </a:t>
            </a:r>
            <a:r>
              <a:rPr lang="ar-IQ" dirty="0" smtClean="0"/>
              <a:t> </a:t>
            </a:r>
            <a:r>
              <a:rPr lang="ar-IQ" dirty="0" err="1" smtClean="0"/>
              <a:t>جودار</a:t>
            </a:r>
            <a:r>
              <a:rPr lang="ar-IQ" dirty="0" smtClean="0"/>
              <a:t> </a:t>
            </a:r>
            <a:r>
              <a:rPr lang="ar-IQ" dirty="0"/>
              <a:t>معمر - </a:t>
            </a:r>
            <a:r>
              <a:rPr lang="en-US" dirty="0" err="1"/>
              <a:t>Sunsilah</a:t>
            </a:r>
            <a:r>
              <a:rPr lang="en-US" dirty="0"/>
              <a:t> </a:t>
            </a:r>
            <a:r>
              <a:rPr lang="ar-IQ" dirty="0" err="1"/>
              <a:t>صنسيلة</a:t>
            </a:r>
            <a:r>
              <a:rPr lang="ar-IQ" dirty="0"/>
              <a:t> - </a:t>
            </a:r>
            <a:r>
              <a:rPr lang="en-US" dirty="0" err="1"/>
              <a:t>Sibyla</a:t>
            </a:r>
            <a:r>
              <a:rPr lang="en-US" dirty="0"/>
              <a:t> </a:t>
            </a:r>
            <a:r>
              <a:rPr lang="ar-IQ" dirty="0"/>
              <a:t>سبيلا  - </a:t>
            </a:r>
            <a:r>
              <a:rPr lang="en-US" dirty="0"/>
              <a:t>Wild barley </a:t>
            </a:r>
            <a:r>
              <a:rPr lang="ar-IQ" dirty="0"/>
              <a:t>شعير بري – </a:t>
            </a:r>
            <a:r>
              <a:rPr lang="en-US" dirty="0"/>
              <a:t>Wheat  </a:t>
            </a:r>
            <a:r>
              <a:rPr lang="ar-IQ" dirty="0" smtClean="0"/>
              <a:t>قمح</a:t>
            </a:r>
            <a:r>
              <a:rPr lang="en-US" dirty="0" smtClean="0"/>
              <a:t>    </a:t>
            </a:r>
            <a:endParaRPr lang="ar-IQ" dirty="0"/>
          </a:p>
          <a:p>
            <a:pPr algn="l" rtl="0"/>
            <a:r>
              <a:rPr lang="en-US" dirty="0"/>
              <a:t>All of these herbs can be made into good-quality </a:t>
            </a:r>
            <a:r>
              <a:rPr lang="en-US" dirty="0" smtClean="0"/>
              <a:t>hay </a:t>
            </a:r>
            <a:r>
              <a:rPr lang="en-US" dirty="0"/>
              <a:t>as they are high in carbohydrates.</a:t>
            </a:r>
          </a:p>
          <a:p>
            <a:pPr algn="l" rtl="0"/>
            <a:r>
              <a:rPr lang="en-US" dirty="0"/>
              <a:t>2- Herbs of the legume family </a:t>
            </a:r>
            <a:r>
              <a:rPr lang="ar-IQ" dirty="0" smtClean="0"/>
              <a:t> عشب الفصيلة </a:t>
            </a:r>
            <a:r>
              <a:rPr lang="ar-IQ" dirty="0"/>
              <a:t>البقولية: : </a:t>
            </a:r>
            <a:r>
              <a:rPr lang="en-US" dirty="0"/>
              <a:t>wild alfalfa- </a:t>
            </a:r>
            <a:r>
              <a:rPr lang="ar-IQ" dirty="0"/>
              <a:t>البرسيم البري   </a:t>
            </a:r>
            <a:r>
              <a:rPr lang="en-US" dirty="0"/>
              <a:t>wild galbanum </a:t>
            </a:r>
            <a:r>
              <a:rPr lang="ar-IQ" dirty="0" err="1"/>
              <a:t>الجلبانوم</a:t>
            </a:r>
            <a:r>
              <a:rPr lang="ar-IQ" dirty="0"/>
              <a:t> البري  .</a:t>
            </a:r>
          </a:p>
          <a:p>
            <a:pPr algn="l" rtl="0"/>
            <a:endParaRPr lang="ar-IQ" dirty="0"/>
          </a:p>
        </p:txBody>
      </p:sp>
    </p:spTree>
    <p:extLst>
      <p:ext uri="{BB962C8B-B14F-4D97-AF65-F5344CB8AC3E}">
        <p14:creationId xmlns:p14="http://schemas.microsoft.com/office/powerpoint/2010/main" val="185442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332656"/>
            <a:ext cx="7772400" cy="1470025"/>
          </a:xfrm>
        </p:spPr>
        <p:txBody>
          <a:bodyPr/>
          <a:lstStyle/>
          <a:p>
            <a:r>
              <a:rPr lang="en-US" b="1" dirty="0"/>
              <a:t>Definition of the hay</a:t>
            </a:r>
            <a:r>
              <a:rPr lang="en-US" dirty="0"/>
              <a:t>: </a:t>
            </a:r>
            <a:br>
              <a:rPr lang="en-US" dirty="0"/>
            </a:br>
            <a:endParaRPr lang="ar-IQ" dirty="0"/>
          </a:p>
        </p:txBody>
      </p:sp>
      <p:sp>
        <p:nvSpPr>
          <p:cNvPr id="3" name="عنوان فرعي 2"/>
          <p:cNvSpPr>
            <a:spLocks noGrp="1"/>
          </p:cNvSpPr>
          <p:nvPr>
            <p:ph type="subTitle" idx="1"/>
          </p:nvPr>
        </p:nvSpPr>
        <p:spPr>
          <a:xfrm>
            <a:off x="539552" y="1772816"/>
            <a:ext cx="8352928" cy="4392488"/>
          </a:xfrm>
        </p:spPr>
        <p:txBody>
          <a:bodyPr>
            <a:normAutofit lnSpcReduction="10000"/>
          </a:bodyPr>
          <a:lstStyle/>
          <a:p>
            <a:pPr algn="l"/>
            <a:r>
              <a:rPr lang="en-US" dirty="0" smtClean="0">
                <a:solidFill>
                  <a:schemeClr val="tx1"/>
                </a:solidFill>
              </a:rPr>
              <a:t> It </a:t>
            </a:r>
            <a:r>
              <a:rPr lang="en-US" dirty="0">
                <a:solidFill>
                  <a:schemeClr val="tx1"/>
                </a:solidFill>
              </a:rPr>
              <a:t>is the basic coarse materials (filler). resulting from preserving green fodder by drying, where the surplus fodder is transferred from the need of agricultural animals from agricultural lands and the largest area in it is 60% to a dry matter that becomes in the range of 15-20% . </a:t>
            </a:r>
            <a:r>
              <a:rPr lang="en-US" dirty="0" smtClean="0">
                <a:solidFill>
                  <a:schemeClr val="tx1"/>
                </a:solidFill>
              </a:rPr>
              <a:t>It </a:t>
            </a:r>
            <a:r>
              <a:rPr lang="en-US" dirty="0">
                <a:solidFill>
                  <a:schemeClr val="tx1"/>
                </a:solidFill>
              </a:rPr>
              <a:t>is of high nutritional value that can be stored for the provision of animals in the seasons when we lack green fodder.</a:t>
            </a:r>
          </a:p>
          <a:p>
            <a:pPr algn="l"/>
            <a:endParaRPr lang="ar-IQ" dirty="0">
              <a:solidFill>
                <a:schemeClr val="tx1"/>
              </a:solidFill>
            </a:endParaRPr>
          </a:p>
        </p:txBody>
      </p:sp>
    </p:spTree>
    <p:extLst>
      <p:ext uri="{BB962C8B-B14F-4D97-AF65-F5344CB8AC3E}">
        <p14:creationId xmlns:p14="http://schemas.microsoft.com/office/powerpoint/2010/main" val="4267545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88640"/>
            <a:ext cx="7772400" cy="1470025"/>
          </a:xfrm>
        </p:spPr>
        <p:txBody>
          <a:bodyPr>
            <a:normAutofit fontScale="90000"/>
          </a:bodyPr>
          <a:lstStyle/>
          <a:p>
            <a:r>
              <a:rPr lang="ar-IQ" b="1" dirty="0" smtClean="0"/>
              <a:t/>
            </a:r>
            <a:br>
              <a:rPr lang="ar-IQ" b="1" dirty="0" smtClean="0"/>
            </a:br>
            <a:r>
              <a:rPr lang="en-US" b="1" dirty="0" smtClean="0"/>
              <a:t>Importance </a:t>
            </a:r>
            <a:r>
              <a:rPr lang="en-US" b="1" dirty="0"/>
              <a:t>of hay</a:t>
            </a:r>
            <a:r>
              <a:rPr lang="en-US" dirty="0"/>
              <a:t/>
            </a:r>
            <a:br>
              <a:rPr lang="en-US" dirty="0"/>
            </a:br>
            <a:endParaRPr lang="ar-IQ" dirty="0"/>
          </a:p>
        </p:txBody>
      </p:sp>
      <p:sp>
        <p:nvSpPr>
          <p:cNvPr id="3" name="عنوان فرعي 2"/>
          <p:cNvSpPr>
            <a:spLocks noGrp="1"/>
          </p:cNvSpPr>
          <p:nvPr>
            <p:ph type="subTitle" idx="1"/>
          </p:nvPr>
        </p:nvSpPr>
        <p:spPr>
          <a:xfrm>
            <a:off x="899592" y="1772816"/>
            <a:ext cx="7848872" cy="4680520"/>
          </a:xfrm>
        </p:spPr>
        <p:txBody>
          <a:bodyPr>
            <a:normAutofit/>
          </a:bodyPr>
          <a:lstStyle/>
          <a:p>
            <a:pPr algn="l"/>
            <a:r>
              <a:rPr lang="en-US" dirty="0" smtClean="0">
                <a:solidFill>
                  <a:schemeClr val="tx1"/>
                </a:solidFill>
              </a:rPr>
              <a:t>* In </a:t>
            </a:r>
            <a:r>
              <a:rPr lang="en-US" dirty="0">
                <a:solidFill>
                  <a:schemeClr val="tx1"/>
                </a:solidFill>
              </a:rPr>
              <a:t>feeding ruminants: hay is one of the most important filler feeds that enter the daily diet of animals. the nutritional value of the hay </a:t>
            </a:r>
            <a:endParaRPr lang="ar-IQ" dirty="0" smtClean="0">
              <a:solidFill>
                <a:schemeClr val="tx1"/>
              </a:solidFill>
            </a:endParaRPr>
          </a:p>
          <a:p>
            <a:pPr algn="l"/>
            <a:r>
              <a:rPr lang="en-US" dirty="0" smtClean="0">
                <a:solidFill>
                  <a:schemeClr val="tx1"/>
                </a:solidFill>
              </a:rPr>
              <a:t>varies </a:t>
            </a:r>
            <a:r>
              <a:rPr lang="en-US" dirty="0">
                <a:solidFill>
                  <a:schemeClr val="tx1"/>
                </a:solidFill>
              </a:rPr>
              <a:t>depending on the plant from it. </a:t>
            </a:r>
          </a:p>
          <a:p>
            <a:endParaRPr lang="ar-IQ" dirty="0"/>
          </a:p>
        </p:txBody>
      </p:sp>
    </p:spTree>
    <p:extLst>
      <p:ext uri="{BB962C8B-B14F-4D97-AF65-F5344CB8AC3E}">
        <p14:creationId xmlns:p14="http://schemas.microsoft.com/office/powerpoint/2010/main" val="1034861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64704"/>
            <a:ext cx="7776864" cy="5509200"/>
          </a:xfrm>
          <a:prstGeom prst="rect">
            <a:avLst/>
          </a:prstGeom>
        </p:spPr>
        <p:txBody>
          <a:bodyPr wrap="square">
            <a:spAutoFit/>
          </a:bodyPr>
          <a:lstStyle/>
          <a:p>
            <a:pPr algn="l"/>
            <a:r>
              <a:rPr lang="en-US" sz="3200" dirty="0"/>
              <a:t>* In general, hay contains a high percentage of materials and nutrients protein, sugars, mineral elements, vitamins, especially in the leaves of the plant, which contain most of the nutrients in the hay, the higher the quality becomes. </a:t>
            </a:r>
          </a:p>
          <a:p>
            <a:pPr algn="l"/>
            <a:r>
              <a:rPr lang="en-US" sz="3200" dirty="0"/>
              <a:t>* Dried hay is a rich source of vitamins A,D and K, especially vitamins, </a:t>
            </a:r>
            <a:r>
              <a:rPr lang="en-US" sz="3200" dirty="0" smtClean="0"/>
              <a:t>riboflavin (b2), thiamine (b1), </a:t>
            </a:r>
            <a:r>
              <a:rPr lang="en-US" sz="3200" dirty="0"/>
              <a:t>and folic acid, and mineral elements, especially calcium and phosphorous</a:t>
            </a:r>
            <a:r>
              <a:rPr lang="en-US" dirty="0"/>
              <a:t>.</a:t>
            </a:r>
          </a:p>
        </p:txBody>
      </p:sp>
    </p:spTree>
    <p:extLst>
      <p:ext uri="{BB962C8B-B14F-4D97-AF65-F5344CB8AC3E}">
        <p14:creationId xmlns:p14="http://schemas.microsoft.com/office/powerpoint/2010/main" val="1493588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8"/>
            <a:ext cx="7772400" cy="1470025"/>
          </a:xfrm>
        </p:spPr>
        <p:txBody>
          <a:bodyPr/>
          <a:lstStyle/>
          <a:p>
            <a:r>
              <a:rPr lang="en-US" b="1" dirty="0"/>
              <a:t>Methods of making hay: </a:t>
            </a:r>
            <a:r>
              <a:rPr lang="en-US" dirty="0"/>
              <a:t/>
            </a:r>
            <a:br>
              <a:rPr lang="en-US" dirty="0"/>
            </a:br>
            <a:endParaRPr lang="ar-IQ" dirty="0"/>
          </a:p>
        </p:txBody>
      </p:sp>
      <p:sp>
        <p:nvSpPr>
          <p:cNvPr id="3" name="عنوان فرعي 2"/>
          <p:cNvSpPr>
            <a:spLocks noGrp="1"/>
          </p:cNvSpPr>
          <p:nvPr>
            <p:ph type="subTitle" idx="1"/>
          </p:nvPr>
        </p:nvSpPr>
        <p:spPr>
          <a:xfrm>
            <a:off x="899592" y="1484784"/>
            <a:ext cx="7704856" cy="2448272"/>
          </a:xfrm>
        </p:spPr>
        <p:txBody>
          <a:bodyPr>
            <a:noAutofit/>
          </a:bodyPr>
          <a:lstStyle/>
          <a:p>
            <a:pPr algn="l"/>
            <a:r>
              <a:rPr lang="en-US" sz="2400" b="1" dirty="0">
                <a:solidFill>
                  <a:schemeClr val="tx1"/>
                </a:solidFill>
              </a:rPr>
              <a:t>hay can be manufactured in the following ways: </a:t>
            </a:r>
            <a:endParaRPr lang="en-US" sz="2400" dirty="0">
              <a:solidFill>
                <a:schemeClr val="tx1"/>
              </a:solidFill>
            </a:endParaRPr>
          </a:p>
          <a:p>
            <a:pPr algn="l"/>
            <a:r>
              <a:rPr lang="en-US" sz="2400" b="1" dirty="0">
                <a:solidFill>
                  <a:schemeClr val="tx1"/>
                </a:solidFill>
              </a:rPr>
              <a:t>* Natural drying. </a:t>
            </a:r>
            <a:endParaRPr lang="en-US" sz="2400" dirty="0">
              <a:solidFill>
                <a:schemeClr val="tx1"/>
              </a:solidFill>
            </a:endParaRPr>
          </a:p>
          <a:p>
            <a:pPr algn="l"/>
            <a:r>
              <a:rPr lang="en-US" sz="2400" b="1" dirty="0">
                <a:solidFill>
                  <a:schemeClr val="tx1"/>
                </a:solidFill>
              </a:rPr>
              <a:t>* Dry under the lid </a:t>
            </a:r>
            <a:endParaRPr lang="en-US" sz="2400" dirty="0">
              <a:solidFill>
                <a:schemeClr val="tx1"/>
              </a:solidFill>
            </a:endParaRPr>
          </a:p>
          <a:p>
            <a:pPr algn="l"/>
            <a:r>
              <a:rPr lang="en-US" sz="2400" b="1" dirty="0">
                <a:solidFill>
                  <a:schemeClr val="tx1"/>
                </a:solidFill>
              </a:rPr>
              <a:t>* Artificial drying</a:t>
            </a:r>
            <a:r>
              <a:rPr lang="en-US" sz="2400" dirty="0">
                <a:solidFill>
                  <a:schemeClr val="tx1"/>
                </a:solidFill>
              </a:rPr>
              <a:t>. </a:t>
            </a:r>
          </a:p>
          <a:p>
            <a:pPr algn="l"/>
            <a:endParaRPr lang="ar-IQ" sz="2400" dirty="0"/>
          </a:p>
          <a:p>
            <a:pPr algn="l"/>
            <a:endParaRPr lang="ar-IQ" sz="2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00400"/>
            <a:ext cx="8208912" cy="34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446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764704"/>
            <a:ext cx="7772400" cy="1470025"/>
          </a:xfrm>
        </p:spPr>
        <p:txBody>
          <a:bodyPr>
            <a:noAutofit/>
          </a:bodyPr>
          <a:lstStyle/>
          <a:p>
            <a:pPr algn="l"/>
            <a:r>
              <a:rPr lang="en-US" sz="3200" dirty="0"/>
              <a:t/>
            </a:r>
            <a:br>
              <a:rPr lang="en-US" sz="3200" dirty="0"/>
            </a:br>
            <a:r>
              <a:rPr lang="en-US" sz="3200" dirty="0"/>
              <a:t>Factors that determine the quality of the </a:t>
            </a:r>
            <a:r>
              <a:rPr lang="en-US" sz="3200" dirty="0" smtClean="0"/>
              <a:t>hay:</a:t>
            </a:r>
            <a:r>
              <a:rPr lang="en-US" sz="3200" dirty="0"/>
              <a:t/>
            </a:r>
            <a:br>
              <a:rPr lang="en-US" sz="3200" dirty="0"/>
            </a:br>
            <a:endParaRPr lang="ar-IQ" sz="3200" dirty="0"/>
          </a:p>
        </p:txBody>
      </p:sp>
      <p:sp>
        <p:nvSpPr>
          <p:cNvPr id="3" name="عنوان فرعي 2"/>
          <p:cNvSpPr>
            <a:spLocks noGrp="1"/>
          </p:cNvSpPr>
          <p:nvPr>
            <p:ph type="subTitle" idx="1"/>
          </p:nvPr>
        </p:nvSpPr>
        <p:spPr>
          <a:xfrm>
            <a:off x="179512" y="2132856"/>
            <a:ext cx="8208912" cy="3672408"/>
          </a:xfrm>
        </p:spPr>
        <p:txBody>
          <a:bodyPr>
            <a:normAutofit fontScale="77500" lnSpcReduction="20000"/>
          </a:bodyPr>
          <a:lstStyle/>
          <a:p>
            <a:pPr algn="l"/>
            <a:r>
              <a:rPr lang="en-US" dirty="0">
                <a:solidFill>
                  <a:schemeClr val="tx1"/>
                </a:solidFill>
              </a:rPr>
              <a:t>	</a:t>
            </a:r>
            <a:r>
              <a:rPr lang="en-US" sz="3100" dirty="0" smtClean="0">
                <a:solidFill>
                  <a:schemeClr val="tx1"/>
                </a:solidFill>
              </a:rPr>
              <a:t>1- Growth </a:t>
            </a:r>
            <a:r>
              <a:rPr lang="en-US" sz="3100" dirty="0">
                <a:solidFill>
                  <a:schemeClr val="tx1"/>
                </a:solidFill>
              </a:rPr>
              <a:t>stage: The higher the stage of plant growth, </a:t>
            </a:r>
            <a:endParaRPr lang="ar-IQ" sz="3100" dirty="0" smtClean="0">
              <a:solidFill>
                <a:schemeClr val="tx1"/>
              </a:solidFill>
            </a:endParaRPr>
          </a:p>
          <a:p>
            <a:pPr algn="l"/>
            <a:r>
              <a:rPr lang="en-US" sz="3100" dirty="0" smtClean="0">
                <a:solidFill>
                  <a:schemeClr val="tx1"/>
                </a:solidFill>
              </a:rPr>
              <a:t>the </a:t>
            </a:r>
            <a:r>
              <a:rPr lang="en-US" sz="3100" dirty="0">
                <a:solidFill>
                  <a:schemeClr val="tx1"/>
                </a:solidFill>
              </a:rPr>
              <a:t>greater the amount of dry matter produced in a dunum</a:t>
            </a:r>
            <a:r>
              <a:rPr lang="en-US" sz="3100" dirty="0" smtClean="0">
                <a:solidFill>
                  <a:schemeClr val="tx1"/>
                </a:solidFill>
              </a:rPr>
              <a:t>.</a:t>
            </a:r>
            <a:endParaRPr lang="en-US" sz="3100" dirty="0">
              <a:solidFill>
                <a:schemeClr val="tx1"/>
              </a:solidFill>
            </a:endParaRPr>
          </a:p>
          <a:p>
            <a:pPr algn="l"/>
            <a:r>
              <a:rPr lang="en-US" sz="3100" dirty="0">
                <a:solidFill>
                  <a:schemeClr val="tx1"/>
                </a:solidFill>
              </a:rPr>
              <a:t>	</a:t>
            </a:r>
            <a:r>
              <a:rPr lang="en-US" sz="3100" dirty="0" smtClean="0">
                <a:solidFill>
                  <a:schemeClr val="tx1"/>
                </a:solidFill>
              </a:rPr>
              <a:t>2- </a:t>
            </a:r>
            <a:r>
              <a:rPr lang="en-US" sz="3100" dirty="0">
                <a:solidFill>
                  <a:schemeClr val="tx1"/>
                </a:solidFill>
              </a:rPr>
              <a:t>The color of the hay: related to (growth stage </a:t>
            </a:r>
            <a:r>
              <a:rPr lang="en-US" sz="3100" dirty="0" smtClean="0">
                <a:solidFill>
                  <a:schemeClr val="tx1"/>
                </a:solidFill>
              </a:rPr>
              <a:t>– </a:t>
            </a:r>
            <a:endParaRPr lang="ar-IQ" sz="3100" dirty="0" smtClean="0">
              <a:solidFill>
                <a:schemeClr val="tx1"/>
              </a:solidFill>
            </a:endParaRPr>
          </a:p>
          <a:p>
            <a:pPr algn="l"/>
            <a:r>
              <a:rPr lang="en-US" sz="3100" dirty="0" smtClean="0">
                <a:solidFill>
                  <a:schemeClr val="tx1"/>
                </a:solidFill>
              </a:rPr>
              <a:t>weather </a:t>
            </a:r>
            <a:r>
              <a:rPr lang="en-US" sz="3100" dirty="0">
                <a:solidFill>
                  <a:schemeClr val="tx1"/>
                </a:solidFill>
              </a:rPr>
              <a:t>conditions drying and storage method). </a:t>
            </a:r>
          </a:p>
          <a:p>
            <a:pPr algn="l"/>
            <a:r>
              <a:rPr lang="en-US" sz="3100" dirty="0">
                <a:solidFill>
                  <a:schemeClr val="tx1"/>
                </a:solidFill>
              </a:rPr>
              <a:t>	</a:t>
            </a:r>
            <a:r>
              <a:rPr lang="en-US" sz="3100" dirty="0" smtClean="0">
                <a:solidFill>
                  <a:schemeClr val="tx1"/>
                </a:solidFill>
              </a:rPr>
              <a:t>3- Smell </a:t>
            </a:r>
            <a:r>
              <a:rPr lang="en-US" sz="3100" dirty="0">
                <a:solidFill>
                  <a:schemeClr val="tx1"/>
                </a:solidFill>
              </a:rPr>
              <a:t>of hay: Good hay smells like green fodder, and bad hay smells like rotting or moldy hay. </a:t>
            </a:r>
          </a:p>
          <a:p>
            <a:pPr algn="l"/>
            <a:r>
              <a:rPr lang="en-US" sz="3100" dirty="0">
                <a:solidFill>
                  <a:schemeClr val="tx1"/>
                </a:solidFill>
              </a:rPr>
              <a:t>	</a:t>
            </a:r>
            <a:r>
              <a:rPr lang="en-US" sz="3100" dirty="0" smtClean="0">
                <a:solidFill>
                  <a:schemeClr val="tx1"/>
                </a:solidFill>
              </a:rPr>
              <a:t>4- Dependence </a:t>
            </a:r>
            <a:r>
              <a:rPr lang="en-US" sz="3100" dirty="0">
                <a:solidFill>
                  <a:schemeClr val="tx1"/>
                </a:solidFill>
              </a:rPr>
              <a:t>on humidity: good hay has a humidity of 15-20%.</a:t>
            </a:r>
          </a:p>
          <a:p>
            <a:r>
              <a:rPr lang="en-US" dirty="0">
                <a:solidFill>
                  <a:schemeClr val="tx1"/>
                </a:solidFill>
              </a:rPr>
              <a:t> </a:t>
            </a:r>
          </a:p>
          <a:p>
            <a:endParaRPr lang="ar-IQ" dirty="0">
              <a:solidFill>
                <a:schemeClr val="tx1"/>
              </a:solidFill>
            </a:endParaRPr>
          </a:p>
        </p:txBody>
      </p:sp>
    </p:spTree>
    <p:extLst>
      <p:ext uri="{BB962C8B-B14F-4D97-AF65-F5344CB8AC3E}">
        <p14:creationId xmlns:p14="http://schemas.microsoft.com/office/powerpoint/2010/main" val="207702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36563"/>
            <a:ext cx="809625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37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84249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27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692696"/>
            <a:ext cx="9741768" cy="854968"/>
          </a:xfrm>
        </p:spPr>
        <p:txBody>
          <a:bodyPr>
            <a:noAutofit/>
          </a:bodyPr>
          <a:lstStyle/>
          <a:p>
            <a:pPr algn="l"/>
            <a:r>
              <a:rPr lang="en-US" sz="2400" b="1" dirty="0"/>
              <a:t>The quality of the hay is determined by the stage of plant growth and </a:t>
            </a:r>
            <a:r>
              <a:rPr lang="en-US" sz="2400" b="1" dirty="0" smtClean="0"/>
              <a:t/>
            </a:r>
            <a:br>
              <a:rPr lang="en-US" sz="2400" b="1" dirty="0" smtClean="0"/>
            </a:br>
            <a:r>
              <a:rPr lang="en-US" sz="2400" b="1" dirty="0" smtClean="0"/>
              <a:t>the </a:t>
            </a:r>
            <a:r>
              <a:rPr lang="en-US" sz="2400" b="1" dirty="0"/>
              <a:t>color of the hay: </a:t>
            </a:r>
            <a:r>
              <a:rPr lang="en-US" sz="2400" dirty="0"/>
              <a:t/>
            </a:r>
            <a:br>
              <a:rPr lang="en-US" sz="2400" dirty="0"/>
            </a:br>
            <a:endParaRPr lang="ar-IQ" sz="2400"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35967"/>
            <a:ext cx="4040188" cy="302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60032" y="2780928"/>
            <a:ext cx="4133753" cy="28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82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581</Words>
  <Application>Microsoft Office PowerPoint</Application>
  <PresentationFormat>عرض على الشاشة (3:4)‏</PresentationFormat>
  <Paragraphs>34</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سمة Office</vt:lpstr>
      <vt:lpstr>HAY </vt:lpstr>
      <vt:lpstr>Definition of the hay:  </vt:lpstr>
      <vt:lpstr> Importance of hay </vt:lpstr>
      <vt:lpstr>عرض تقديمي في PowerPoint</vt:lpstr>
      <vt:lpstr>Methods of making hay:  </vt:lpstr>
      <vt:lpstr> Factors that determine the quality of the hay: </vt:lpstr>
      <vt:lpstr>عرض تقديمي في PowerPoint</vt:lpstr>
      <vt:lpstr>عرض تقديمي في PowerPoint</vt:lpstr>
      <vt:lpstr>The quality of the hay is determined by the stage of plant growth and  the color of the hay:  </vt:lpstr>
      <vt:lpstr>Types of feed that is made as a hay: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 </dc:title>
  <dc:creator>DELL</dc:creator>
  <cp:lastModifiedBy>DR.Ahmed Saker 2o1O</cp:lastModifiedBy>
  <cp:revision>34</cp:revision>
  <dcterms:created xsi:type="dcterms:W3CDTF">2025-01-30T14:29:29Z</dcterms:created>
  <dcterms:modified xsi:type="dcterms:W3CDTF">2025-02-01T16:31:41Z</dcterms:modified>
</cp:coreProperties>
</file>